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60" r:id="rId4"/>
    <p:sldId id="261" r:id="rId5"/>
    <p:sldId id="262" r:id="rId6"/>
    <p:sldId id="263" r:id="rId7"/>
    <p:sldId id="264" r:id="rId8"/>
    <p:sldId id="265" r:id="rId9"/>
    <p:sldId id="266" r:id="rId10"/>
    <p:sldId id="267" r:id="rId11"/>
    <p:sldId id="268" r:id="rId12"/>
    <p:sldId id="269" r:id="rId13"/>
    <p:sldId id="270" r:id="rId14"/>
    <p:sldId id="271" r:id="rId15"/>
    <p:sldId id="275" r:id="rId16"/>
    <p:sldId id="276" r:id="rId17"/>
    <p:sldId id="277"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0E783B6-870A-4BDF-AEDC-A120050D32DD}" type="datetimeFigureOut">
              <a:rPr lang="en-US" smtClean="0"/>
              <a:pPr/>
              <a:t>7/24/2023</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153A7585-1632-40A2-91A5-6D9C3F6DAFBF}" type="slidenum">
              <a:rPr lang="en-US" smtClean="0"/>
              <a:pPr/>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E783B6-870A-4BDF-AEDC-A120050D32DD}"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E783B6-870A-4BDF-AEDC-A120050D32DD}"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0E783B6-870A-4BDF-AEDC-A120050D32DD}"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0E783B6-870A-4BDF-AEDC-A120050D32DD}" type="datetimeFigureOut">
              <a:rPr lang="en-US" smtClean="0"/>
              <a:pPr/>
              <a:t>7/24/2023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153A7585-1632-40A2-91A5-6D9C3F6DAFBF}"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E783B6-870A-4BDF-AEDC-A120050D32DD}" type="datetimeFigureOut">
              <a:rPr lang="en-US" smtClean="0"/>
              <a:pPr/>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0E783B6-870A-4BDF-AEDC-A120050D32DD}" type="datetimeFigureOut">
              <a:rPr lang="en-US" smtClean="0"/>
              <a:pPr/>
              <a:t>7/24/2023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0E783B6-870A-4BDF-AEDC-A120050D32DD}" type="datetimeFigureOut">
              <a:rPr lang="en-US" smtClean="0"/>
              <a:pPr/>
              <a:t>7/24/2023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0E783B6-870A-4BDF-AEDC-A120050D32DD}" type="datetimeFigureOut">
              <a:rPr lang="en-US" smtClean="0"/>
              <a:pPr/>
              <a:t>7/24/2023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0E783B6-870A-4BDF-AEDC-A120050D32DD}" type="datetimeFigureOut">
              <a:rPr lang="en-US" smtClean="0"/>
              <a:pPr/>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0E783B6-870A-4BDF-AEDC-A120050D32DD}" type="datetimeFigureOut">
              <a:rPr lang="en-US" smtClean="0"/>
              <a:pPr/>
              <a:t>7/24/2023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53A7585-1632-40A2-91A5-6D9C3F6DAFB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0E783B6-870A-4BDF-AEDC-A120050D32DD}" type="datetimeFigureOut">
              <a:rPr lang="en-US" smtClean="0"/>
              <a:pPr/>
              <a:t>7/24/2023</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153A7585-1632-40A2-91A5-6D9C3F6DAFBF}"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TM pa 206:</a:t>
            </a:r>
            <a:br>
              <a:rPr lang="en-US" dirty="0" smtClean="0"/>
            </a:br>
            <a:r>
              <a:rPr lang="en-US" dirty="0" smtClean="0"/>
              <a:t>Christian Death and ministry to the dying and the </a:t>
            </a:r>
            <a:r>
              <a:rPr lang="en-US" dirty="0" err="1" smtClean="0"/>
              <a:t>bereved</a:t>
            </a:r>
            <a:r>
              <a:rPr lang="en-US" dirty="0" smtClean="0"/>
              <a:t> </a:t>
            </a:r>
            <a:endParaRPr lang="en-US" dirty="0"/>
          </a:p>
        </p:txBody>
      </p:sp>
      <p:sp>
        <p:nvSpPr>
          <p:cNvPr id="3" name="Subtitle 2"/>
          <p:cNvSpPr>
            <a:spLocks noGrp="1"/>
          </p:cNvSpPr>
          <p:nvPr>
            <p:ph type="subTitle" idx="1"/>
          </p:nvPr>
        </p:nvSpPr>
        <p:spPr/>
        <p:txBody>
          <a:bodyPr>
            <a:normAutofit fontScale="92500" lnSpcReduction="20000"/>
          </a:bodyPr>
          <a:lstStyle/>
          <a:p>
            <a:r>
              <a:rPr lang="en-US" dirty="0" smtClean="0"/>
              <a:t>Rev. Dr. Richard S. Sinacola</a:t>
            </a:r>
          </a:p>
          <a:p>
            <a:r>
              <a:rPr lang="en-US" dirty="0" smtClean="0"/>
              <a:t>Licensed Psychologist</a:t>
            </a:r>
          </a:p>
          <a:p>
            <a:r>
              <a:rPr lang="en-US" dirty="0" smtClean="0"/>
              <a:t>Pastor: St. Giles Catholic Community</a:t>
            </a:r>
          </a:p>
          <a:p>
            <a:r>
              <a:rPr lang="en-US" dirty="0" smtClean="0"/>
              <a:t>Palm Springs, CA </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Five:</a:t>
            </a:r>
            <a:endParaRPr lang="en-US" dirty="0"/>
          </a:p>
        </p:txBody>
      </p:sp>
      <p:sp>
        <p:nvSpPr>
          <p:cNvPr id="3" name="Content Placeholder 2"/>
          <p:cNvSpPr>
            <a:spLocks noGrp="1"/>
          </p:cNvSpPr>
          <p:nvPr>
            <p:ph idx="1"/>
          </p:nvPr>
        </p:nvSpPr>
        <p:spPr/>
        <p:txBody>
          <a:bodyPr>
            <a:normAutofit fontScale="92500"/>
          </a:bodyPr>
          <a:lstStyle/>
          <a:p>
            <a:pPr>
              <a:buNone/>
            </a:pPr>
            <a:r>
              <a:rPr lang="en-US" dirty="0" smtClean="0"/>
              <a:t>When providing pastoral counseling for grief and loss remember:</a:t>
            </a:r>
          </a:p>
          <a:p>
            <a:pPr lvl="1"/>
            <a:r>
              <a:rPr lang="en-US" dirty="0" smtClean="0"/>
              <a:t>A.  There is no one right </a:t>
            </a:r>
            <a:r>
              <a:rPr lang="en-US" dirty="0" smtClean="0"/>
              <a:t>way, but there are wrong ways!</a:t>
            </a:r>
            <a:endParaRPr lang="en-US" dirty="0" smtClean="0"/>
          </a:p>
          <a:p>
            <a:pPr lvl="1"/>
            <a:r>
              <a:rPr lang="en-US" dirty="0" smtClean="0"/>
              <a:t>B. Keep it brief (4-6 sessions) to avoiding a dependency relationship. </a:t>
            </a:r>
          </a:p>
          <a:p>
            <a:pPr lvl="1"/>
            <a:r>
              <a:rPr lang="en-US" dirty="0" smtClean="0"/>
              <a:t>C. Refer all mental health issues as you are not here to cure their grief or personality issues. </a:t>
            </a:r>
            <a:r>
              <a:rPr lang="en-US" dirty="0" smtClean="0"/>
              <a:t> </a:t>
            </a:r>
            <a:r>
              <a:rPr lang="en-US" dirty="0" smtClean="0"/>
              <a:t>W</a:t>
            </a:r>
            <a:r>
              <a:rPr lang="en-US" dirty="0" smtClean="0"/>
              <a:t>ould you recognize a severe mental illness?</a:t>
            </a:r>
            <a:endParaRPr lang="en-US" dirty="0" smtClean="0"/>
          </a:p>
          <a:p>
            <a:pPr lvl="1"/>
            <a:r>
              <a:rPr lang="en-US" dirty="0" smtClean="0"/>
              <a:t>D. Stay focused, active, and directive. </a:t>
            </a:r>
          </a:p>
          <a:p>
            <a:pPr lvl="1"/>
            <a:r>
              <a:rPr lang="en-US" dirty="0" smtClean="0"/>
              <a:t>E.  Don’t try to answer the unanswerable philosophical or theological questions. Instead just listen – a lot!</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Five:</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Beginning the session and setting the pace:</a:t>
            </a:r>
          </a:p>
          <a:p>
            <a:pPr lvl="1"/>
            <a:r>
              <a:rPr lang="en-US" dirty="0" smtClean="0"/>
              <a:t>Assess where they are and what their needs may be.</a:t>
            </a:r>
          </a:p>
          <a:p>
            <a:pPr lvl="1"/>
            <a:r>
              <a:rPr lang="en-US" dirty="0" smtClean="0"/>
              <a:t>Things to say and avoid.</a:t>
            </a:r>
          </a:p>
          <a:p>
            <a:pPr>
              <a:buNone/>
            </a:pPr>
            <a:r>
              <a:rPr lang="en-US" dirty="0" smtClean="0"/>
              <a:t>James and Friedman: Six things to </a:t>
            </a:r>
            <a:r>
              <a:rPr lang="en-US" dirty="0" smtClean="0"/>
              <a:t>avoid saying:</a:t>
            </a:r>
            <a:endParaRPr lang="en-US" dirty="0" smtClean="0"/>
          </a:p>
          <a:p>
            <a:pPr>
              <a:buNone/>
            </a:pPr>
            <a:r>
              <a:rPr lang="en-US" dirty="0" smtClean="0"/>
              <a:t>	“Don’t feel bad.”</a:t>
            </a:r>
          </a:p>
          <a:p>
            <a:pPr>
              <a:buNone/>
            </a:pPr>
            <a:r>
              <a:rPr lang="en-US" dirty="0" smtClean="0"/>
              <a:t>	“ Replace the loss.”</a:t>
            </a:r>
          </a:p>
          <a:p>
            <a:pPr>
              <a:buNone/>
            </a:pPr>
            <a:r>
              <a:rPr lang="en-US" dirty="0" smtClean="0"/>
              <a:t>	“Grieve alone”</a:t>
            </a:r>
          </a:p>
          <a:p>
            <a:pPr>
              <a:buNone/>
            </a:pPr>
            <a:r>
              <a:rPr lang="en-US" dirty="0" smtClean="0"/>
              <a:t>	“ Just give it time.”</a:t>
            </a:r>
          </a:p>
          <a:p>
            <a:pPr>
              <a:buNone/>
            </a:pPr>
            <a:r>
              <a:rPr lang="en-US" dirty="0" smtClean="0"/>
              <a:t>	“ Be strong for others.”</a:t>
            </a:r>
          </a:p>
          <a:p>
            <a:pPr>
              <a:buNone/>
            </a:pPr>
            <a:r>
              <a:rPr lang="en-US" dirty="0" smtClean="0"/>
              <a:t>	“Keep busy and you won’t think of them.”</a:t>
            </a:r>
          </a:p>
          <a:p>
            <a:pPr>
              <a:buNone/>
            </a:pPr>
            <a:endParaRPr lang="en-US" dirty="0" smtClean="0"/>
          </a:p>
          <a:p>
            <a:pPr>
              <a:buNone/>
            </a:pPr>
            <a:r>
              <a:rPr lang="en-US" dirty="0" smtClean="0"/>
              <a:t>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Six:</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Structuring the counseling experience: 4-6 sessions.</a:t>
            </a:r>
          </a:p>
          <a:p>
            <a:pPr lvl="1"/>
            <a:r>
              <a:rPr lang="en-US" dirty="0" smtClean="0"/>
              <a:t>1.  In the first </a:t>
            </a:r>
            <a:r>
              <a:rPr lang="en-US" dirty="0" smtClean="0"/>
              <a:t>one hour session</a:t>
            </a:r>
            <a:r>
              <a:rPr lang="en-US" dirty="0" smtClean="0"/>
              <a:t>, just listen and have them tell you about their </a:t>
            </a:r>
            <a:r>
              <a:rPr lang="en-US" dirty="0" smtClean="0"/>
              <a:t>loss and introduce the person they lost to you. At </a:t>
            </a:r>
            <a:r>
              <a:rPr lang="en-US" dirty="0" smtClean="0"/>
              <a:t>the end, finish the session with a prayer or a comforting scripture </a:t>
            </a:r>
            <a:r>
              <a:rPr lang="en-US" dirty="0" smtClean="0"/>
              <a:t> or poetry based </a:t>
            </a:r>
            <a:r>
              <a:rPr lang="en-US" dirty="0" smtClean="0"/>
              <a:t>on their level of faith or belief. Be sure to have a box of tissues! Ask for feedback on the session. At the end of this session assess them for depression or sleep disturbance and make a referral if needed (explore sleep </a:t>
            </a:r>
            <a:r>
              <a:rPr lang="en-US" dirty="0" smtClean="0"/>
              <a:t>issues and medications</a:t>
            </a:r>
            <a:r>
              <a:rPr lang="en-US" dirty="0" smtClean="0"/>
              <a:t>). </a:t>
            </a:r>
          </a:p>
          <a:p>
            <a:pPr lvl="1"/>
            <a:r>
              <a:rPr lang="en-US" dirty="0" smtClean="0"/>
              <a:t>2.  Have them create a grieving space rather than having the entire house be a place of grieving. </a:t>
            </a:r>
          </a:p>
          <a:p>
            <a:pPr lvl="1">
              <a:buNone/>
            </a:pPr>
            <a:r>
              <a:rPr lang="en-US" dirty="0" smtClean="0"/>
              <a:t> </a:t>
            </a:r>
          </a:p>
          <a:p>
            <a:pPr lvl="1">
              <a:buNone/>
            </a:pPr>
            <a:r>
              <a:rPr lang="en-US" dirty="0" smtClean="0"/>
              <a:t>						</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Six:</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3.  In the second session I ask the client to create a time-line of their life with the deceased and bring it to the next session. Some counselors have clients write grieving letters to the deceased.  This can be one </a:t>
            </a:r>
            <a:r>
              <a:rPr lang="en-US" dirty="0" smtClean="0"/>
              <a:t>per </a:t>
            </a:r>
            <a:r>
              <a:rPr lang="en-US" dirty="0" smtClean="0"/>
              <a:t>week for several weeks or seven letters in seven days.  Here they can express sadness, anger, or even ask questions. They are </a:t>
            </a:r>
            <a:r>
              <a:rPr lang="en-US" dirty="0" smtClean="0"/>
              <a:t>also given </a:t>
            </a:r>
            <a:r>
              <a:rPr lang="en-US" dirty="0" smtClean="0"/>
              <a:t>a reading list of helpful books to begin to read. </a:t>
            </a:r>
          </a:p>
          <a:p>
            <a:r>
              <a:rPr lang="en-US" dirty="0" smtClean="0"/>
              <a:t>4.  In the third session they share the </a:t>
            </a:r>
            <a:r>
              <a:rPr lang="en-US" dirty="0" smtClean="0"/>
              <a:t>time-line </a:t>
            </a:r>
            <a:r>
              <a:rPr lang="en-US" dirty="0" smtClean="0"/>
              <a:t>and perhaps something from the reading they found helpful. I then ask them to begin to share their letters to the </a:t>
            </a:r>
            <a:r>
              <a:rPr lang="en-US" dirty="0" smtClean="0"/>
              <a:t>deceased with me.  </a:t>
            </a:r>
            <a:r>
              <a:rPr lang="en-US" dirty="0" smtClean="0"/>
              <a:t>I ask them to consider ways that they can reinvent themselves. </a:t>
            </a:r>
          </a:p>
          <a:p>
            <a:endParaRPr lang="en-US" dirty="0" smtClean="0"/>
          </a:p>
          <a:p>
            <a:endParaRPr lang="en-US" dirty="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Six:</a:t>
            </a:r>
            <a:endParaRPr lang="en-US" dirty="0"/>
          </a:p>
        </p:txBody>
      </p:sp>
      <p:sp>
        <p:nvSpPr>
          <p:cNvPr id="3" name="Content Placeholder 2"/>
          <p:cNvSpPr>
            <a:spLocks noGrp="1"/>
          </p:cNvSpPr>
          <p:nvPr>
            <p:ph idx="1"/>
          </p:nvPr>
        </p:nvSpPr>
        <p:spPr/>
        <p:txBody>
          <a:bodyPr>
            <a:normAutofit fontScale="77500" lnSpcReduction="20000"/>
          </a:bodyPr>
          <a:lstStyle/>
          <a:p>
            <a:endParaRPr lang="en-US" dirty="0" smtClean="0"/>
          </a:p>
          <a:p>
            <a:r>
              <a:rPr lang="en-US" sz="2900" dirty="0" smtClean="0"/>
              <a:t>5. In the fourth session  we review their ideas and listen to more of the letters and notes from their reading.  We discuss the stages of loss and the need to find meaning and to reinvent oneself.</a:t>
            </a:r>
          </a:p>
          <a:p>
            <a:r>
              <a:rPr lang="en-US" sz="2900" dirty="0" smtClean="0"/>
              <a:t>6. In the fifth session  we review their ideas for change and listen </a:t>
            </a:r>
            <a:r>
              <a:rPr lang="en-US" sz="2900" dirty="0" smtClean="0"/>
              <a:t>to their concerns </a:t>
            </a:r>
            <a:r>
              <a:rPr lang="en-US" sz="2900" dirty="0" smtClean="0"/>
              <a:t>about guilt and loneliness.  We discuss the stages of loss and the need to reinvent oneself and accept change.  Talk about discarding items of the deceased slowly and with thought. No rush </a:t>
            </a:r>
            <a:r>
              <a:rPr lang="en-US" sz="2900" dirty="0" smtClean="0"/>
              <a:t>here as this is an ongoing project.  </a:t>
            </a:r>
            <a:endParaRPr lang="en-US" sz="2900" dirty="0" smtClean="0"/>
          </a:p>
          <a:p>
            <a:endParaRPr lang="en-US" sz="2900" dirty="0" smtClean="0"/>
          </a:p>
          <a:p>
            <a:r>
              <a:rPr lang="en-US" sz="2900" dirty="0" smtClean="0"/>
              <a:t>7.</a:t>
            </a:r>
            <a:r>
              <a:rPr lang="en-US" sz="2900" dirty="0" smtClean="0"/>
              <a:t> </a:t>
            </a:r>
            <a:r>
              <a:rPr lang="en-US" sz="2900" dirty="0" smtClean="0"/>
              <a:t>Schedule a follow-up session in one to two months. </a:t>
            </a:r>
          </a:p>
          <a:p>
            <a:endParaRPr lang="en-US" sz="2900" dirty="0"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Six</a:t>
            </a:r>
            <a:endParaRPr lang="en-US" dirty="0"/>
          </a:p>
        </p:txBody>
      </p:sp>
      <p:sp>
        <p:nvSpPr>
          <p:cNvPr id="3" name="Content Placeholder 2"/>
          <p:cNvSpPr>
            <a:spLocks noGrp="1"/>
          </p:cNvSpPr>
          <p:nvPr>
            <p:ph idx="1"/>
          </p:nvPr>
        </p:nvSpPr>
        <p:spPr/>
        <p:txBody>
          <a:bodyPr>
            <a:normAutofit fontScale="70000" lnSpcReduction="20000"/>
          </a:bodyPr>
          <a:lstStyle/>
          <a:p>
            <a:pPr>
              <a:buNone/>
            </a:pPr>
            <a:r>
              <a:rPr lang="en-US" sz="2900" dirty="0" smtClean="0"/>
              <a:t>Dr. Martin Seligman:  Dealing with the three Ps.</a:t>
            </a:r>
          </a:p>
          <a:p>
            <a:pPr lvl="1"/>
            <a:r>
              <a:rPr lang="en-US" sz="2900" dirty="0" smtClean="0"/>
              <a:t>Personalization: the belief that we are at fault.</a:t>
            </a:r>
          </a:p>
          <a:p>
            <a:pPr lvl="1"/>
            <a:r>
              <a:rPr lang="en-US" sz="2900" dirty="0" smtClean="0"/>
              <a:t>Pervasiveness: That this will affect all areas of your life. </a:t>
            </a:r>
          </a:p>
          <a:p>
            <a:pPr lvl="1"/>
            <a:r>
              <a:rPr lang="en-US" sz="2900" dirty="0" smtClean="0"/>
              <a:t>Permanence::The belief that this will affect our lives forever.</a:t>
            </a:r>
          </a:p>
          <a:p>
            <a:endParaRPr lang="en-US" sz="2900" dirty="0" smtClean="0"/>
          </a:p>
          <a:p>
            <a:pPr>
              <a:buNone/>
            </a:pPr>
            <a:r>
              <a:rPr lang="en-US" sz="2900" dirty="0" smtClean="0"/>
              <a:t>The role of prayer and religion</a:t>
            </a:r>
          </a:p>
          <a:p>
            <a:pPr>
              <a:buNone/>
            </a:pPr>
            <a:endParaRPr lang="en-US" sz="2900" dirty="0" smtClean="0"/>
          </a:p>
          <a:p>
            <a:pPr>
              <a:buNone/>
            </a:pPr>
            <a:r>
              <a:rPr lang="en-US" sz="2900" dirty="0" smtClean="0"/>
              <a:t>Loss and Anger  at  God:  Richard Leonard, S. J. : God is the bringer of life, not death. The Old Testament vs. New Testament God. </a:t>
            </a:r>
          </a:p>
          <a:p>
            <a:pPr>
              <a:buNone/>
            </a:pPr>
            <a:endParaRPr lang="en-US" sz="2900" dirty="0" smtClean="0"/>
          </a:p>
          <a:p>
            <a:pPr>
              <a:buNone/>
            </a:pPr>
            <a:endParaRPr lang="en-US" sz="2900" dirty="0" smtClean="0"/>
          </a:p>
          <a:p>
            <a:pPr>
              <a:buNone/>
            </a:pPr>
            <a:r>
              <a:rPr lang="en-US" sz="2900" dirty="0" smtClean="0"/>
              <a:t>Other sources of loss:  Illness, career, children, pets, purpose and even dating. </a:t>
            </a:r>
          </a:p>
          <a:p>
            <a:pPr>
              <a:buNone/>
            </a:pPr>
            <a:r>
              <a:rPr lang="en-US" sz="2900" dirty="0" smtClean="0"/>
              <a:t> </a:t>
            </a:r>
          </a:p>
          <a:p>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Seven:</a:t>
            </a:r>
            <a:endParaRPr lang="en-US" dirty="0"/>
          </a:p>
        </p:txBody>
      </p:sp>
      <p:sp>
        <p:nvSpPr>
          <p:cNvPr id="3" name="Content Placeholder 2"/>
          <p:cNvSpPr>
            <a:spLocks noGrp="1"/>
          </p:cNvSpPr>
          <p:nvPr>
            <p:ph idx="1"/>
          </p:nvPr>
        </p:nvSpPr>
        <p:spPr/>
        <p:txBody>
          <a:bodyPr/>
          <a:lstStyle/>
          <a:p>
            <a:r>
              <a:rPr lang="en-US" dirty="0" smtClean="0"/>
              <a:t>Students will present their findings on helpful scripture and perhaps not so helpful</a:t>
            </a:r>
            <a:r>
              <a:rPr lang="en-US" dirty="0" smtClean="0"/>
              <a:t>!</a:t>
            </a:r>
          </a:p>
          <a:p>
            <a:pPr lvl="1"/>
            <a:r>
              <a:rPr lang="en-US" dirty="0" smtClean="0"/>
              <a:t>What can we use other than Mt 5, 11, and 25</a:t>
            </a:r>
            <a:r>
              <a:rPr lang="en-US" dirty="0" smtClean="0"/>
              <a:t>;</a:t>
            </a:r>
            <a:r>
              <a:rPr lang="en-US" dirty="0" smtClean="0"/>
              <a:t> John 6, 12 and 14, or </a:t>
            </a:r>
            <a:r>
              <a:rPr lang="en-US" dirty="0" err="1" smtClean="0"/>
              <a:t>Wis</a:t>
            </a:r>
            <a:r>
              <a:rPr lang="en-US" dirty="0" smtClean="0"/>
              <a:t> 3:1-9?  Yes or no on Psalm 23?</a:t>
            </a:r>
            <a:endParaRPr lang="en-US" dirty="0" smtClean="0"/>
          </a:p>
          <a:p>
            <a:r>
              <a:rPr lang="en-US" dirty="0" smtClean="0"/>
              <a:t>Students will present their mini-lectures on their research findings. </a:t>
            </a:r>
          </a:p>
          <a:p>
            <a:r>
              <a:rPr lang="en-US" dirty="0" smtClean="0"/>
              <a:t>Final thoughts on the course and an open sharing of helpful techniques when working with loss.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Course references:</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t>.</a:t>
            </a:r>
          </a:p>
          <a:p>
            <a:endParaRPr lang="en-US" sz="2900" dirty="0" smtClean="0"/>
          </a:p>
          <a:p>
            <a:pPr>
              <a:buNone/>
            </a:pPr>
            <a:r>
              <a:rPr lang="en-US" sz="2900" dirty="0" smtClean="0"/>
              <a:t>Benner, D. (2003). </a:t>
            </a:r>
            <a:r>
              <a:rPr lang="en-US" sz="2900" i="1" dirty="0" smtClean="0"/>
              <a:t>Strategic pastoral counseling: A short term structured model (2</a:t>
            </a:r>
            <a:r>
              <a:rPr lang="en-US" sz="2900" i="1" baseline="30000" dirty="0" smtClean="0"/>
              <a:t>nd</a:t>
            </a:r>
            <a:r>
              <a:rPr lang="en-US" sz="2900" i="1" dirty="0" smtClean="0"/>
              <a:t>. Ed.). </a:t>
            </a:r>
            <a:endParaRPr lang="en-US" sz="2900" dirty="0" smtClean="0"/>
          </a:p>
          <a:p>
            <a:pPr>
              <a:buNone/>
            </a:pPr>
            <a:r>
              <a:rPr lang="en-US" sz="2900" dirty="0" smtClean="0"/>
              <a:t>	Grand Rapids: Baker Academic Press</a:t>
            </a:r>
          </a:p>
          <a:p>
            <a:pPr>
              <a:buNone/>
            </a:pPr>
            <a:r>
              <a:rPr lang="en-US" sz="2900" dirty="0" err="1" smtClean="0"/>
              <a:t>Carkhuff</a:t>
            </a:r>
            <a:r>
              <a:rPr lang="en-US" sz="2900" dirty="0" smtClean="0"/>
              <a:t>, R. (2000). </a:t>
            </a:r>
            <a:r>
              <a:rPr lang="en-US" sz="2900" i="1" dirty="0" smtClean="0"/>
              <a:t>The art of helping. </a:t>
            </a:r>
            <a:r>
              <a:rPr lang="en-US" sz="2900" dirty="0" smtClean="0"/>
              <a:t>Amherst: Human Resource Development Press.</a:t>
            </a:r>
          </a:p>
          <a:p>
            <a:pPr>
              <a:buNone/>
            </a:pPr>
            <a:r>
              <a:rPr lang="en-US" sz="2900" dirty="0" smtClean="0"/>
              <a:t>Hickman, M. (1994). </a:t>
            </a:r>
            <a:r>
              <a:rPr lang="en-US" sz="2900" i="1" dirty="0" smtClean="0"/>
              <a:t>Healing after loss. </a:t>
            </a:r>
            <a:r>
              <a:rPr lang="en-US" sz="2900" dirty="0" smtClean="0"/>
              <a:t>New York: William Morrow</a:t>
            </a:r>
          </a:p>
          <a:p>
            <a:pPr>
              <a:buNone/>
            </a:pPr>
            <a:r>
              <a:rPr lang="en-US" sz="2900" dirty="0" smtClean="0"/>
              <a:t>James, J., &amp; Friedman, R. (2009). </a:t>
            </a:r>
            <a:r>
              <a:rPr lang="en-US" sz="2900" i="1" dirty="0" smtClean="0"/>
              <a:t>The grief recovery handbook. </a:t>
            </a:r>
            <a:r>
              <a:rPr lang="en-US" sz="2900" dirty="0" smtClean="0"/>
              <a:t>New York: William Morrow</a:t>
            </a:r>
          </a:p>
          <a:p>
            <a:pPr>
              <a:buNone/>
            </a:pPr>
            <a:r>
              <a:rPr lang="en-US" sz="2900" dirty="0" smtClean="0"/>
              <a:t>Leonard, R. (2010). </a:t>
            </a:r>
            <a:r>
              <a:rPr lang="en-US" sz="2900" i="1" dirty="0" smtClean="0"/>
              <a:t>Where the hell is God. </a:t>
            </a:r>
            <a:r>
              <a:rPr lang="en-US" sz="2900" dirty="0" smtClean="0"/>
              <a:t>South Bend: </a:t>
            </a:r>
            <a:r>
              <a:rPr lang="en-US" sz="2900" dirty="0" err="1" smtClean="0"/>
              <a:t>Paulist</a:t>
            </a:r>
            <a:r>
              <a:rPr lang="en-US" sz="2900" dirty="0" smtClean="0"/>
              <a:t> Press</a:t>
            </a:r>
          </a:p>
          <a:p>
            <a:pPr>
              <a:buNone/>
            </a:pPr>
            <a:r>
              <a:rPr lang="en-US" sz="2900" dirty="0" smtClean="0"/>
              <a:t>Levine, S. (2005). </a:t>
            </a:r>
            <a:r>
              <a:rPr lang="en-US" sz="2900" i="1" dirty="0" smtClean="0"/>
              <a:t>Unattended sorrow. </a:t>
            </a:r>
            <a:r>
              <a:rPr lang="en-US" sz="2900" dirty="0" smtClean="0"/>
              <a:t>New York: Hurst Communications.</a:t>
            </a:r>
          </a:p>
          <a:p>
            <a:pPr>
              <a:buNone/>
            </a:pPr>
            <a:r>
              <a:rPr lang="en-US" sz="2900" dirty="0" smtClean="0"/>
              <a:t>Lewis, C.S. (1961). </a:t>
            </a:r>
            <a:r>
              <a:rPr lang="en-US" sz="2900" i="1" dirty="0" smtClean="0"/>
              <a:t>A grief observed. </a:t>
            </a:r>
            <a:r>
              <a:rPr lang="en-US" sz="2900" dirty="0" smtClean="0"/>
              <a:t>New York: Harper One.</a:t>
            </a:r>
          </a:p>
          <a:p>
            <a:pPr>
              <a:buNone/>
            </a:pPr>
            <a:r>
              <a:rPr lang="en-US" sz="2900" dirty="0" smtClean="0"/>
              <a:t>Oates, W. (1976). </a:t>
            </a:r>
            <a:r>
              <a:rPr lang="en-US" sz="2900" i="1" dirty="0" smtClean="0"/>
              <a:t>Pastoral care and counseling in grief and separation. </a:t>
            </a:r>
            <a:r>
              <a:rPr lang="en-US" sz="2900" dirty="0" smtClean="0"/>
              <a:t>Philadelphia: Fortress 	Press.</a:t>
            </a:r>
          </a:p>
          <a:p>
            <a:pPr>
              <a:buNone/>
            </a:pPr>
            <a:r>
              <a:rPr lang="en-US" sz="2900" dirty="0" err="1" smtClean="0"/>
              <a:t>Pargament</a:t>
            </a:r>
            <a:r>
              <a:rPr lang="en-US" sz="2900" dirty="0" smtClean="0"/>
              <a:t>, K. (1997). </a:t>
            </a:r>
            <a:r>
              <a:rPr lang="en-US" sz="2900" i="1" dirty="0" smtClean="0"/>
              <a:t>The psychology of religion and coping. </a:t>
            </a:r>
            <a:r>
              <a:rPr lang="en-US" sz="2900" dirty="0" smtClean="0"/>
              <a:t>New York: The Guilford Press.</a:t>
            </a:r>
          </a:p>
          <a:p>
            <a:pPr>
              <a:buNone/>
            </a:pPr>
            <a:r>
              <a:rPr lang="en-US" sz="2900" dirty="0" smtClean="0"/>
              <a:t>Sandberg, S., &amp; Grant, A. (2017). </a:t>
            </a:r>
            <a:r>
              <a:rPr lang="en-US" sz="2900" i="1" dirty="0" smtClean="0"/>
              <a:t>Option B. </a:t>
            </a:r>
            <a:r>
              <a:rPr lang="en-US" sz="2900" dirty="0" smtClean="0"/>
              <a:t>New York: Alfred A Knopf. </a:t>
            </a:r>
          </a:p>
          <a:p>
            <a:pPr>
              <a:buNone/>
            </a:pPr>
            <a:r>
              <a:rPr lang="en-US" sz="2900" dirty="0" err="1" smtClean="0"/>
              <a:t>Schupp</a:t>
            </a:r>
            <a:r>
              <a:rPr lang="en-US" sz="2900" dirty="0" smtClean="0"/>
              <a:t>, L. (2003). </a:t>
            </a:r>
            <a:r>
              <a:rPr lang="en-US" sz="2900" i="1" dirty="0" smtClean="0"/>
              <a:t>Grief: Normal, complicated, traumatic. </a:t>
            </a:r>
            <a:r>
              <a:rPr lang="en-US" sz="2900" dirty="0" smtClean="0"/>
              <a:t>Eau Claire: </a:t>
            </a:r>
            <a:r>
              <a:rPr lang="en-US" sz="2900" dirty="0" err="1" smtClean="0"/>
              <a:t>Pesi</a:t>
            </a:r>
            <a:r>
              <a:rPr lang="en-US" sz="2900" dirty="0" smtClean="0"/>
              <a:t> Healthcare 	Publications.</a:t>
            </a:r>
          </a:p>
          <a:p>
            <a:pPr>
              <a:buNone/>
            </a:pPr>
            <a:endParaRPr lang="en-US" sz="2900" dirty="0" smtClean="0"/>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continued:</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err="1" smtClean="0"/>
              <a:t>Seager</a:t>
            </a:r>
            <a:r>
              <a:rPr lang="en-US" dirty="0" smtClean="0"/>
              <a:t>, S. (2020) </a:t>
            </a:r>
            <a:r>
              <a:rPr lang="en-US" i="1" dirty="0" smtClean="0"/>
              <a:t>The smallest lights in the universe. </a:t>
            </a:r>
            <a:r>
              <a:rPr lang="en-US" dirty="0" smtClean="0"/>
              <a:t>New York: Random House.</a:t>
            </a:r>
          </a:p>
          <a:p>
            <a:pPr>
              <a:buNone/>
            </a:pPr>
            <a:r>
              <a:rPr lang="en-US" dirty="0" smtClean="0"/>
              <a:t>Sinacola, R. (2000). </a:t>
            </a:r>
            <a:r>
              <a:rPr lang="en-US" i="1" dirty="0" smtClean="0"/>
              <a:t>Professional counselors in private practice. </a:t>
            </a:r>
            <a:r>
              <a:rPr lang="en-US" dirty="0" smtClean="0"/>
              <a:t>Gulf Shores: Learning 	Publications.  (available on Amazon). </a:t>
            </a:r>
          </a:p>
          <a:p>
            <a:pPr>
              <a:buNone/>
            </a:pPr>
            <a:r>
              <a:rPr lang="en-US" dirty="0" smtClean="0"/>
              <a:t>Sinacola, R. (2017). Spirituality and Mental Health. </a:t>
            </a:r>
            <a:r>
              <a:rPr lang="en-US" i="1" dirty="0" smtClean="0"/>
              <a:t>Audio Digest Psychology, 6, </a:t>
            </a:r>
            <a:r>
              <a:rPr lang="en-US" dirty="0" smtClean="0"/>
              <a:t>15.</a:t>
            </a:r>
          </a:p>
          <a:p>
            <a:pPr>
              <a:buNone/>
            </a:pPr>
            <a:r>
              <a:rPr lang="en-US" dirty="0" smtClean="0"/>
              <a:t>Sinacola, R., Peters-Strickland, T., &amp; </a:t>
            </a:r>
            <a:r>
              <a:rPr lang="en-US" dirty="0" err="1" smtClean="0"/>
              <a:t>Wyner</a:t>
            </a:r>
            <a:r>
              <a:rPr lang="en-US" dirty="0" smtClean="0"/>
              <a:t>, J.  (2020). </a:t>
            </a:r>
            <a:r>
              <a:rPr lang="en-US" i="1" dirty="0" smtClean="0"/>
              <a:t>Basic psychopharmacology for mental  health professionals (3</a:t>
            </a:r>
            <a:r>
              <a:rPr lang="en-US" i="1" baseline="30000" dirty="0" smtClean="0"/>
              <a:t>rd</a:t>
            </a:r>
            <a:r>
              <a:rPr lang="en-US" i="1" dirty="0" smtClean="0"/>
              <a:t> Ed.)  </a:t>
            </a:r>
            <a:r>
              <a:rPr lang="en-US" dirty="0" smtClean="0"/>
              <a:t>Boston: Pearson.</a:t>
            </a:r>
          </a:p>
          <a:p>
            <a:pPr>
              <a:buNone/>
            </a:pPr>
            <a:r>
              <a:rPr lang="en-US" dirty="0" smtClean="0"/>
              <a:t>Sinacola, R. (2023). </a:t>
            </a:r>
            <a:r>
              <a:rPr lang="en-US" i="1" dirty="0" smtClean="0"/>
              <a:t>The five Cs of a healthy relationship. </a:t>
            </a:r>
            <a:r>
              <a:rPr lang="en-US" dirty="0" smtClean="0"/>
              <a:t>San Diego: </a:t>
            </a:r>
            <a:r>
              <a:rPr lang="en-US" dirty="0" err="1" smtClean="0"/>
              <a:t>Cognella</a:t>
            </a:r>
            <a:r>
              <a:rPr lang="en-US" dirty="0" smtClean="0"/>
              <a:t> Academic Publishers.</a:t>
            </a:r>
          </a:p>
          <a:p>
            <a:pPr>
              <a:buNone/>
            </a:pPr>
            <a:r>
              <a:rPr lang="en-US" dirty="0" smtClean="0"/>
              <a:t>Walsh-Burke, K. (2006). </a:t>
            </a:r>
            <a:r>
              <a:rPr lang="en-US" i="1" dirty="0" smtClean="0"/>
              <a:t>Grief and loss: Theories and Skills for helping professionals. </a:t>
            </a:r>
            <a:r>
              <a:rPr lang="en-US" dirty="0" smtClean="0"/>
              <a:t>Boston: Pearson.</a:t>
            </a:r>
          </a:p>
          <a:p>
            <a:pPr>
              <a:buNone/>
            </a:pPr>
            <a:r>
              <a:rPr lang="en-US" dirty="0" smtClean="0"/>
              <a:t>Weinberg, G. (1984). </a:t>
            </a:r>
            <a:r>
              <a:rPr lang="en-US" i="1" dirty="0" smtClean="0"/>
              <a:t>The heart of psychotherapy. </a:t>
            </a:r>
            <a:r>
              <a:rPr lang="en-US" dirty="0" smtClean="0"/>
              <a:t>New York: St. Martin’s Press. </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One:</a:t>
            </a:r>
            <a:endParaRPr lang="en-US" dirty="0"/>
          </a:p>
        </p:txBody>
      </p:sp>
      <p:sp>
        <p:nvSpPr>
          <p:cNvPr id="5" name="Content Placeholder 4"/>
          <p:cNvSpPr>
            <a:spLocks noGrp="1"/>
          </p:cNvSpPr>
          <p:nvPr>
            <p:ph idx="1"/>
          </p:nvPr>
        </p:nvSpPr>
        <p:spPr>
          <a:xfrm>
            <a:off x="457200" y="1600200"/>
            <a:ext cx="8229600" cy="4724400"/>
          </a:xfrm>
        </p:spPr>
        <p:txBody>
          <a:bodyPr/>
          <a:lstStyle/>
          <a:p>
            <a:pPr>
              <a:buNone/>
            </a:pPr>
            <a:r>
              <a:rPr lang="en-US" dirty="0" smtClean="0"/>
              <a:t>Dr. Lester Havens</a:t>
            </a:r>
          </a:p>
          <a:p>
            <a:pPr>
              <a:buNone/>
            </a:pPr>
            <a:r>
              <a:rPr lang="en-US" dirty="0" smtClean="0"/>
              <a:t>Dr. Robert </a:t>
            </a:r>
            <a:r>
              <a:rPr lang="en-US" dirty="0" err="1" smtClean="0"/>
              <a:t>Carkhuff</a:t>
            </a:r>
            <a:endParaRPr lang="en-US" dirty="0" smtClean="0"/>
          </a:p>
          <a:p>
            <a:endParaRPr lang="en-US" sz="1200" dirty="0" smtClean="0"/>
          </a:p>
          <a:p>
            <a:pPr>
              <a:buNone/>
            </a:pPr>
            <a:r>
              <a:rPr lang="en-US" sz="1400" dirty="0" smtClean="0"/>
              <a:t>Pre		</a:t>
            </a:r>
            <a:r>
              <a:rPr lang="en-US" sz="1400" dirty="0" smtClean="0"/>
              <a:t>	Phase  </a:t>
            </a:r>
            <a:r>
              <a:rPr lang="en-US" sz="1400" dirty="0" smtClean="0"/>
              <a:t>I		Phase II		Phase III</a:t>
            </a:r>
          </a:p>
          <a:p>
            <a:endParaRPr lang="en-US" sz="1400" dirty="0" smtClean="0"/>
          </a:p>
          <a:p>
            <a:pPr>
              <a:buNone/>
            </a:pPr>
            <a:r>
              <a:rPr lang="en-US" sz="1400" dirty="0" smtClean="0"/>
              <a:t>Attending	Responding	Personalizing	Initiating </a:t>
            </a:r>
          </a:p>
          <a:p>
            <a:endParaRPr lang="en-US" sz="1400" dirty="0" smtClean="0"/>
          </a:p>
          <a:p>
            <a:endParaRPr lang="en-US" sz="1400" dirty="0" smtClean="0"/>
          </a:p>
          <a:p>
            <a:endParaRPr lang="en-US" sz="1400" dirty="0" smtClean="0"/>
          </a:p>
          <a:p>
            <a:endParaRPr lang="en-US" sz="1400" dirty="0" smtClean="0"/>
          </a:p>
          <a:p>
            <a:pPr>
              <a:buNone/>
            </a:pPr>
            <a:r>
              <a:rPr lang="en-US" sz="1400" dirty="0" smtClean="0"/>
              <a:t>Involving </a:t>
            </a:r>
            <a:r>
              <a:rPr lang="en-US" sz="1400" dirty="0" smtClean="0"/>
              <a:t>	Exploring		Understanding	Action</a:t>
            </a:r>
          </a:p>
          <a:p>
            <a:endParaRPr lang="en-US" sz="1400" dirty="0" smtClean="0"/>
          </a:p>
        </p:txBody>
      </p:sp>
      <p:cxnSp>
        <p:nvCxnSpPr>
          <p:cNvPr id="55" name="Straight Arrow Connector 54"/>
          <p:cNvCxnSpPr/>
          <p:nvPr/>
        </p:nvCxnSpPr>
        <p:spPr>
          <a:xfrm rot="5400000">
            <a:off x="6172200" y="53340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rot="10800000">
            <a:off x="2743200" y="5562600"/>
            <a:ext cx="33528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61" name="Straight Arrow Connector 60"/>
          <p:cNvCxnSpPr/>
          <p:nvPr/>
        </p:nvCxnSpPr>
        <p:spPr>
          <a:xfrm rot="5400000">
            <a:off x="2514600" y="5181600"/>
            <a:ext cx="457200" cy="1588"/>
          </a:xfrm>
          <a:prstGeom prst="straightConnector1">
            <a:avLst/>
          </a:prstGeom>
          <a:ln>
            <a:headEnd type="arrow"/>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rot="5400000">
            <a:off x="724694" y="3999706"/>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rot="5400000" flipH="1" flipV="1">
            <a:off x="1752600" y="3657600"/>
            <a:ext cx="8382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a:off x="2362200" y="4114800"/>
            <a:ext cx="7620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 name="Straight Arrow Connector 29"/>
          <p:cNvCxnSpPr/>
          <p:nvPr/>
        </p:nvCxnSpPr>
        <p:spPr>
          <a:xfrm flipV="1">
            <a:off x="3048000" y="3657600"/>
            <a:ext cx="13716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rot="5400000">
            <a:off x="4305300" y="4076700"/>
            <a:ext cx="8382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flipV="1">
            <a:off x="5029200" y="3657600"/>
            <a:ext cx="1143000" cy="8382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rot="5400000">
            <a:off x="6096000" y="4038600"/>
            <a:ext cx="60960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One:</a:t>
            </a:r>
            <a:endParaRPr lang="en-US" dirty="0"/>
          </a:p>
        </p:txBody>
      </p:sp>
      <p:sp>
        <p:nvSpPr>
          <p:cNvPr id="3" name="Content Placeholder 2"/>
          <p:cNvSpPr>
            <a:spLocks noGrp="1"/>
          </p:cNvSpPr>
          <p:nvPr>
            <p:ph idx="1"/>
          </p:nvPr>
        </p:nvSpPr>
        <p:spPr/>
        <p:txBody>
          <a:bodyPr/>
          <a:lstStyle/>
          <a:p>
            <a:pPr>
              <a:buNone/>
            </a:pPr>
            <a:r>
              <a:rPr lang="en-US" dirty="0" smtClean="0"/>
              <a:t>Ethical considerations:</a:t>
            </a:r>
          </a:p>
          <a:p>
            <a:pPr lvl="1"/>
            <a:r>
              <a:rPr lang="en-US" dirty="0" smtClean="0"/>
              <a:t>Dual or multiple relationships</a:t>
            </a:r>
          </a:p>
          <a:p>
            <a:pPr lvl="2"/>
            <a:r>
              <a:rPr lang="en-US" dirty="0" smtClean="0"/>
              <a:t>Any relationship outside of your role as priest, pastor, or chaplain. </a:t>
            </a:r>
          </a:p>
          <a:p>
            <a:pPr lvl="1"/>
            <a:r>
              <a:rPr lang="en-US" dirty="0" smtClean="0"/>
              <a:t>Self-disclosure: Follow the Sinacola Brief Model:</a:t>
            </a:r>
          </a:p>
          <a:p>
            <a:pPr lvl="2"/>
            <a:r>
              <a:rPr lang="en-US" dirty="0" smtClean="0"/>
              <a:t>B: Keep it brief</a:t>
            </a:r>
          </a:p>
          <a:p>
            <a:pPr lvl="2"/>
            <a:r>
              <a:rPr lang="en-US" dirty="0" smtClean="0"/>
              <a:t>R: Is it related?</a:t>
            </a:r>
          </a:p>
          <a:p>
            <a:pPr lvl="2"/>
            <a:r>
              <a:rPr lang="en-US" dirty="0" smtClean="0"/>
              <a:t>I: Is it insensitive, too intense or intrusive?</a:t>
            </a:r>
          </a:p>
          <a:p>
            <a:pPr lvl="2"/>
            <a:r>
              <a:rPr lang="en-US" dirty="0" smtClean="0"/>
              <a:t>E: Only share with empathy</a:t>
            </a:r>
          </a:p>
          <a:p>
            <a:pPr lvl="2"/>
            <a:r>
              <a:rPr lang="en-US" dirty="0" smtClean="0"/>
              <a:t>F:  Ask for feedback.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One:</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Getting ready for the first session:</a:t>
            </a:r>
          </a:p>
          <a:p>
            <a:pPr lvl="1"/>
            <a:r>
              <a:rPr lang="en-US" dirty="0" smtClean="0"/>
              <a:t>1. Welcome and eliminate distractions.</a:t>
            </a:r>
          </a:p>
          <a:p>
            <a:pPr lvl="1"/>
            <a:r>
              <a:rPr lang="en-US" dirty="0" smtClean="0"/>
              <a:t>2. Offer water or a hot beverage (avoid food).</a:t>
            </a:r>
          </a:p>
          <a:p>
            <a:pPr lvl="1"/>
            <a:r>
              <a:rPr lang="en-US" dirty="0" smtClean="0"/>
              <a:t>3. Make sure the lighting is soft and indirect.</a:t>
            </a:r>
          </a:p>
          <a:p>
            <a:pPr lvl="1"/>
            <a:r>
              <a:rPr lang="en-US" dirty="0" smtClean="0"/>
              <a:t>4. Make sure the chairs are of equal comfort and height.</a:t>
            </a:r>
          </a:p>
          <a:p>
            <a:pPr lvl="1"/>
            <a:r>
              <a:rPr lang="en-US" dirty="0" smtClean="0"/>
              <a:t>5.  Place client’s chair at 15-20 degree angle, but your chair in direct sight. </a:t>
            </a:r>
          </a:p>
          <a:p>
            <a:pPr lvl="1"/>
            <a:r>
              <a:rPr lang="en-US" dirty="0" smtClean="0"/>
              <a:t>6.  Remove offensive or controversial art work or personal pictures. </a:t>
            </a:r>
          </a:p>
          <a:p>
            <a:pPr lvl="1"/>
            <a:r>
              <a:rPr lang="en-US" dirty="0" smtClean="0"/>
              <a:t>7.  Begin by asking how you can help, avoid using the word “why.” </a:t>
            </a:r>
          </a:p>
          <a:p>
            <a:pPr lvl="1"/>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Two:</a:t>
            </a:r>
            <a:endParaRPr lang="en-US" dirty="0"/>
          </a:p>
        </p:txBody>
      </p:sp>
      <p:sp>
        <p:nvSpPr>
          <p:cNvPr id="3" name="Content Placeholder 2"/>
          <p:cNvSpPr>
            <a:spLocks noGrp="1"/>
          </p:cNvSpPr>
          <p:nvPr>
            <p:ph idx="1"/>
          </p:nvPr>
        </p:nvSpPr>
        <p:spPr/>
        <p:txBody>
          <a:bodyPr>
            <a:normAutofit fontScale="92500" lnSpcReduction="20000"/>
          </a:bodyPr>
          <a:lstStyle/>
          <a:p>
            <a:pPr>
              <a:buNone/>
            </a:pPr>
            <a:r>
              <a:rPr lang="en-US" dirty="0" smtClean="0"/>
              <a:t>Defining grief and loss:</a:t>
            </a:r>
          </a:p>
          <a:p>
            <a:pPr lvl="1"/>
            <a:r>
              <a:rPr lang="en-US" dirty="0" smtClean="0"/>
              <a:t>Webster’s dictionary:  “Intense emotional suffering caused by loss or a disaster, and accompanied by deep sorrow and sadness.”</a:t>
            </a:r>
          </a:p>
          <a:p>
            <a:pPr>
              <a:buNone/>
            </a:pPr>
            <a:r>
              <a:rPr lang="en-US" dirty="0" smtClean="0"/>
              <a:t>Dr. Linda </a:t>
            </a:r>
            <a:r>
              <a:rPr lang="en-US" dirty="0" err="1" smtClean="0"/>
              <a:t>Schupp</a:t>
            </a:r>
            <a:r>
              <a:rPr lang="en-US" dirty="0" smtClean="0"/>
              <a:t>:</a:t>
            </a:r>
          </a:p>
          <a:p>
            <a:pPr lvl="1"/>
            <a:r>
              <a:rPr lang="en-US" dirty="0" smtClean="0"/>
              <a:t>Normal, complicated, or traumatic grief.</a:t>
            </a:r>
          </a:p>
          <a:p>
            <a:pPr>
              <a:buNone/>
            </a:pPr>
            <a:r>
              <a:rPr lang="en-US" dirty="0" smtClean="0"/>
              <a:t>J. William Worden:</a:t>
            </a:r>
          </a:p>
          <a:p>
            <a:pPr lvl="1"/>
            <a:r>
              <a:rPr lang="en-US" dirty="0" smtClean="0"/>
              <a:t>Task I: Accept</a:t>
            </a:r>
          </a:p>
          <a:p>
            <a:pPr lvl="1"/>
            <a:r>
              <a:rPr lang="en-US" dirty="0" smtClean="0"/>
              <a:t>Task II: Work through the pain.</a:t>
            </a:r>
          </a:p>
          <a:p>
            <a:pPr lvl="1"/>
            <a:r>
              <a:rPr lang="en-US" dirty="0" smtClean="0"/>
              <a:t>Task III: Adjust to a new world without the person.</a:t>
            </a:r>
          </a:p>
          <a:p>
            <a:pPr lvl="1"/>
            <a:r>
              <a:rPr lang="en-US" dirty="0" smtClean="0"/>
              <a:t>Task IV: To </a:t>
            </a:r>
            <a:r>
              <a:rPr lang="en-US" dirty="0" smtClean="0"/>
              <a:t>emotionally </a:t>
            </a:r>
            <a:r>
              <a:rPr lang="en-US" dirty="0" smtClean="0"/>
              <a:t>relocate them and move on. </a:t>
            </a:r>
          </a:p>
          <a:p>
            <a:pPr lvl="1"/>
            <a:r>
              <a:rPr lang="en-US" dirty="0" smtClean="0"/>
              <a:t>I add </a:t>
            </a:r>
            <a:r>
              <a:rPr lang="en-US" dirty="0" smtClean="0"/>
              <a:t>task V</a:t>
            </a:r>
            <a:r>
              <a:rPr lang="en-US" dirty="0" smtClean="0"/>
              <a:t>: Reinvent your life around your needs. </a:t>
            </a:r>
          </a:p>
          <a:p>
            <a:pPr lvl="1">
              <a:buNone/>
            </a:pPr>
            <a:r>
              <a:rPr lang="en-US" dirty="0" smtClean="0"/>
              <a:t>Others you have observed? </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Week Three:</a:t>
            </a:r>
            <a:endParaRPr lang="en-US" dirty="0"/>
          </a:p>
        </p:txBody>
      </p:sp>
      <p:sp>
        <p:nvSpPr>
          <p:cNvPr id="3" name="Content Placeholder 2"/>
          <p:cNvSpPr>
            <a:spLocks noGrp="1"/>
          </p:cNvSpPr>
          <p:nvPr>
            <p:ph idx="1"/>
          </p:nvPr>
        </p:nvSpPr>
        <p:spPr/>
        <p:txBody>
          <a:bodyPr/>
          <a:lstStyle/>
          <a:p>
            <a:pPr>
              <a:buNone/>
            </a:pPr>
            <a:r>
              <a:rPr lang="en-US" dirty="0" smtClean="0"/>
              <a:t>Dr. Linda </a:t>
            </a:r>
            <a:r>
              <a:rPr lang="en-US" dirty="0" err="1" smtClean="0"/>
              <a:t>Schupp</a:t>
            </a:r>
            <a:r>
              <a:rPr lang="en-US" dirty="0" smtClean="0"/>
              <a:t>:</a:t>
            </a:r>
          </a:p>
          <a:p>
            <a:pPr lvl="1"/>
            <a:r>
              <a:rPr lang="en-US" dirty="0" smtClean="0"/>
              <a:t>Complicated grief:</a:t>
            </a:r>
          </a:p>
          <a:p>
            <a:pPr lvl="2"/>
            <a:r>
              <a:rPr lang="en-US" dirty="0" smtClean="0"/>
              <a:t>Something is interfering with grief:</a:t>
            </a:r>
          </a:p>
          <a:p>
            <a:pPr lvl="3"/>
            <a:r>
              <a:rPr lang="en-US" dirty="0" smtClean="0"/>
              <a:t>Care giving, mental illness, financial instability.</a:t>
            </a:r>
          </a:p>
          <a:p>
            <a:pPr lvl="2"/>
            <a:r>
              <a:rPr lang="en-US" dirty="0" smtClean="0"/>
              <a:t>Grieving that goes on for months or years without improvement is by definition complicated.  Up to 30% of all cases are complicated. </a:t>
            </a:r>
          </a:p>
          <a:p>
            <a:pPr lvl="2"/>
            <a:r>
              <a:rPr lang="en-US" dirty="0" smtClean="0"/>
              <a:t>Symptoms may include intense anger, substance abuse, social isolation, and bizarre psychological reactions. </a:t>
            </a:r>
          </a:p>
          <a:p>
            <a:pPr lvl="2"/>
            <a:r>
              <a:rPr lang="en-US" dirty="0" smtClean="0"/>
              <a:t>Often seen when one has to grieve over time while caring for the person, those who lost a child, or those who could not say good-bye because of a sudden death.</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Three:</a:t>
            </a:r>
            <a:endParaRPr lang="en-US" dirty="0"/>
          </a:p>
        </p:txBody>
      </p:sp>
      <p:sp>
        <p:nvSpPr>
          <p:cNvPr id="3" name="Content Placeholder 2"/>
          <p:cNvSpPr>
            <a:spLocks noGrp="1"/>
          </p:cNvSpPr>
          <p:nvPr>
            <p:ph idx="1"/>
          </p:nvPr>
        </p:nvSpPr>
        <p:spPr/>
        <p:txBody>
          <a:bodyPr/>
          <a:lstStyle/>
          <a:p>
            <a:pPr>
              <a:buNone/>
            </a:pPr>
            <a:r>
              <a:rPr lang="en-US" dirty="0" smtClean="0"/>
              <a:t>Traumatic grief:</a:t>
            </a:r>
          </a:p>
          <a:p>
            <a:pPr lvl="1"/>
            <a:r>
              <a:rPr lang="en-US" dirty="0" smtClean="0"/>
              <a:t>Being considered in the DSM-5.</a:t>
            </a:r>
          </a:p>
          <a:p>
            <a:pPr lvl="1"/>
            <a:r>
              <a:rPr lang="en-US" dirty="0" smtClean="0"/>
              <a:t>These grievers are especially attached to the one who died.  This does not apply to loss of a friend, relative, or job. (See movie: Supernova).</a:t>
            </a:r>
          </a:p>
          <a:p>
            <a:pPr lvl="1"/>
            <a:r>
              <a:rPr lang="en-US" dirty="0" smtClean="0"/>
              <a:t>These folks are more prone to suicidal behaviors. </a:t>
            </a:r>
          </a:p>
          <a:p>
            <a:pPr>
              <a:buNone/>
            </a:pPr>
            <a:r>
              <a:rPr lang="en-US" dirty="0" smtClean="0"/>
              <a:t>Dr. </a:t>
            </a:r>
            <a:r>
              <a:rPr lang="en-US" dirty="0" err="1" smtClean="0"/>
              <a:t>Kubler</a:t>
            </a:r>
            <a:r>
              <a:rPr lang="en-US" dirty="0" smtClean="0"/>
              <a:t>-Ross:</a:t>
            </a:r>
          </a:p>
          <a:p>
            <a:pPr lvl="1"/>
            <a:r>
              <a:rPr lang="en-US" dirty="0" smtClean="0"/>
              <a:t>Denial, Anger, Bargaining, Depression and Acceptance. </a:t>
            </a:r>
          </a:p>
          <a:p>
            <a:pPr lvl="1"/>
            <a:r>
              <a:rPr lang="en-US" dirty="0" smtClean="0"/>
              <a:t>Consider the sixth stage of “meaning” proposed by Dr. David Kessler. </a:t>
            </a:r>
          </a:p>
          <a:p>
            <a:pPr lvl="1"/>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Four:</a:t>
            </a:r>
            <a:endParaRPr lang="en-US" dirty="0"/>
          </a:p>
        </p:txBody>
      </p:sp>
      <p:sp>
        <p:nvSpPr>
          <p:cNvPr id="3" name="Content Placeholder 2"/>
          <p:cNvSpPr>
            <a:spLocks noGrp="1"/>
          </p:cNvSpPr>
          <p:nvPr>
            <p:ph idx="1"/>
          </p:nvPr>
        </p:nvSpPr>
        <p:spPr/>
        <p:txBody>
          <a:bodyPr>
            <a:normAutofit fontScale="92500" lnSpcReduction="10000"/>
          </a:bodyPr>
          <a:lstStyle/>
          <a:p>
            <a:pPr>
              <a:buNone/>
            </a:pPr>
            <a:r>
              <a:rPr lang="en-US" dirty="0" smtClean="0"/>
              <a:t>Retirement and aging:</a:t>
            </a:r>
          </a:p>
          <a:p>
            <a:pPr lvl="1"/>
            <a:r>
              <a:rPr lang="en-US" dirty="0" smtClean="0"/>
              <a:t>Dr. Sinacola: “Lamenting the Loss.”</a:t>
            </a:r>
          </a:p>
          <a:p>
            <a:pPr lvl="1"/>
            <a:r>
              <a:rPr lang="en-US" dirty="0" smtClean="0"/>
              <a:t>Women and menopause.</a:t>
            </a:r>
          </a:p>
          <a:p>
            <a:pPr lvl="1"/>
            <a:r>
              <a:rPr lang="en-US" dirty="0" smtClean="0"/>
              <a:t>The loss of health for those with chronic illness or chronic pain. </a:t>
            </a:r>
          </a:p>
          <a:p>
            <a:pPr lvl="1"/>
            <a:r>
              <a:rPr lang="en-US" dirty="0" smtClean="0"/>
              <a:t>Other losses?  </a:t>
            </a:r>
          </a:p>
          <a:p>
            <a:pPr>
              <a:buNone/>
            </a:pPr>
            <a:r>
              <a:rPr lang="en-US" dirty="0" smtClean="0"/>
              <a:t>Pastoral counseling vs. psychotherapy:</a:t>
            </a:r>
          </a:p>
          <a:p>
            <a:pPr lvl="1"/>
            <a:r>
              <a:rPr lang="en-US" dirty="0" smtClean="0"/>
              <a:t>Pastoral </a:t>
            </a:r>
            <a:r>
              <a:rPr lang="en-US" dirty="0" smtClean="0"/>
              <a:t> to address the spiritual </a:t>
            </a:r>
            <a:r>
              <a:rPr lang="en-US" dirty="0" smtClean="0"/>
              <a:t>issues</a:t>
            </a:r>
          </a:p>
          <a:p>
            <a:pPr lvl="1"/>
            <a:r>
              <a:rPr lang="en-US" dirty="0" smtClean="0"/>
              <a:t>Psychotherapy addresses psychological issues. </a:t>
            </a:r>
          </a:p>
          <a:p>
            <a:pPr lvl="1"/>
            <a:r>
              <a:rPr lang="en-US" dirty="0" smtClean="0"/>
              <a:t>Dr. Brenner: Pastoral addresses the spirit and </a:t>
            </a:r>
            <a:r>
              <a:rPr lang="en-US" dirty="0" smtClean="0"/>
              <a:t>faith within a person, </a:t>
            </a:r>
            <a:r>
              <a:rPr lang="en-US" dirty="0" smtClean="0"/>
              <a:t>and psychotherapy the </a:t>
            </a:r>
            <a:r>
              <a:rPr lang="en-US" dirty="0" smtClean="0"/>
              <a:t>pathology within a person. </a:t>
            </a:r>
            <a:endParaRPr lang="en-US" dirty="0"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Week Four:</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Most States do not require clergy to be licensed and therefore they may provide counseling services only to their congregants without a licensed.  It is assumed they are only providing pastoral or spiritual </a:t>
            </a:r>
            <a:r>
              <a:rPr lang="en-US" dirty="0" smtClean="0"/>
              <a:t>direction and do so</a:t>
            </a:r>
            <a:r>
              <a:rPr lang="en-US" dirty="0" smtClean="0"/>
              <a:t> without a fee.</a:t>
            </a:r>
            <a:endParaRPr lang="en-US" dirty="0" smtClean="0"/>
          </a:p>
          <a:p>
            <a:r>
              <a:rPr lang="en-US" dirty="0" smtClean="0"/>
              <a:t>Making a referral for services:</a:t>
            </a:r>
          </a:p>
          <a:p>
            <a:pPr lvl="1"/>
            <a:r>
              <a:rPr lang="en-US" dirty="0" smtClean="0"/>
              <a:t>Master’s level:  MSW, MFT, MA counselors and NP.</a:t>
            </a:r>
          </a:p>
          <a:p>
            <a:pPr lvl="1"/>
            <a:r>
              <a:rPr lang="en-US" dirty="0" smtClean="0"/>
              <a:t>Doctoral Level psychologists: </a:t>
            </a:r>
            <a:r>
              <a:rPr lang="en-US" dirty="0" err="1" smtClean="0"/>
              <a:t>Psy.D</a:t>
            </a:r>
            <a:r>
              <a:rPr lang="en-US" dirty="0" smtClean="0"/>
              <a:t>., Ed. D or Ph.D.</a:t>
            </a:r>
          </a:p>
          <a:p>
            <a:pPr lvl="1"/>
            <a:r>
              <a:rPr lang="en-US" dirty="0" smtClean="0"/>
              <a:t>Psychiatrists: MD or DO with residency in psychiatry. </a:t>
            </a:r>
            <a:endParaRPr lang="en-US" dirty="0" smtClean="0"/>
          </a:p>
          <a:p>
            <a:pPr>
              <a:buNone/>
            </a:pPr>
            <a:r>
              <a:rPr lang="en-US" dirty="0" smtClean="0"/>
              <a:t>Note:  All of these professionals should be licensed, and should be members of their appropriate professional association. </a:t>
            </a:r>
            <a:endParaRPr lang="en-US" dirty="0" smtClean="0"/>
          </a:p>
          <a:p>
            <a:r>
              <a:rPr lang="en-US" dirty="0" smtClean="0"/>
              <a:t>Should clergy be licensed? </a:t>
            </a:r>
            <a:endParaRPr lang="en-US"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Solstice">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326</TotalTime>
  <Words>1432</Words>
  <Application>Microsoft Office PowerPoint</Application>
  <PresentationFormat>On-screen Show (4:3)</PresentationFormat>
  <Paragraphs>158</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Apex</vt:lpstr>
      <vt:lpstr>TM pa 206: Christian Death and ministry to the dying and the bereved </vt:lpstr>
      <vt:lpstr>Week One:</vt:lpstr>
      <vt:lpstr>Week One:</vt:lpstr>
      <vt:lpstr>Week One:</vt:lpstr>
      <vt:lpstr>Week Two:</vt:lpstr>
      <vt:lpstr>Week Three:</vt:lpstr>
      <vt:lpstr>Week Three:</vt:lpstr>
      <vt:lpstr>Week Four:</vt:lpstr>
      <vt:lpstr>Week Four:</vt:lpstr>
      <vt:lpstr>Week Five:</vt:lpstr>
      <vt:lpstr>Week Five:</vt:lpstr>
      <vt:lpstr>Week Six:</vt:lpstr>
      <vt:lpstr>Week Six:</vt:lpstr>
      <vt:lpstr>Week Six:</vt:lpstr>
      <vt:lpstr>Week Six</vt:lpstr>
      <vt:lpstr>Week Seven:</vt:lpstr>
      <vt:lpstr>Course references:</vt:lpstr>
      <vt:lpstr>References continued:</vt:lpstr>
    </vt:vector>
  </TitlesOfParts>
  <Company>Grizli777</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TM pa 206: Christian Death and ministry to the dying and the bereved </dc:title>
  <dc:creator>Richard</dc:creator>
  <cp:lastModifiedBy>Richard</cp:lastModifiedBy>
  <cp:revision>34</cp:revision>
  <dcterms:created xsi:type="dcterms:W3CDTF">2023-07-21T21:28:16Z</dcterms:created>
  <dcterms:modified xsi:type="dcterms:W3CDTF">2023-07-24T22:12:17Z</dcterms:modified>
</cp:coreProperties>
</file>